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embedTrueTypeFonts="1">
  <p:sldMasterIdLst>
    <p:sldMasterId id="2147483691" r:id="rId1"/>
  </p:sldMasterIdLst>
  <p:notesMasterIdLst>
    <p:notesMasterId r:id="rId14"/>
  </p:notesMasterIdLst>
  <p:sldIdLst>
    <p:sldId id="256" r:id="rId2"/>
    <p:sldId id="388" r:id="rId3"/>
    <p:sldId id="389" r:id="rId4"/>
    <p:sldId id="390" r:id="rId5"/>
    <p:sldId id="391" r:id="rId6"/>
    <p:sldId id="392" r:id="rId7"/>
    <p:sldId id="393" r:id="rId8"/>
    <p:sldId id="406" r:id="rId9"/>
    <p:sldId id="407" r:id="rId10"/>
    <p:sldId id="396" r:id="rId11"/>
    <p:sldId id="395" r:id="rId12"/>
    <p:sldId id="276" r:id="rId13"/>
  </p:sldIdLst>
  <p:sldSz cx="9144000" cy="6858000" type="screen4x3"/>
  <p:notesSz cx="6797675" cy="9926638"/>
  <p:embeddedFontLst>
    <p:embeddedFont>
      <p:font typeface="Arial Narrow" panose="020B0604020202020204" pitchFamily="34" charset="0"/>
      <p:regular r:id="rId15"/>
      <p:bold r:id="rId16"/>
      <p:italic r:id="rId17"/>
      <p:boldItalic r:id="rId18"/>
    </p:embeddedFont>
    <p:embeddedFont>
      <p:font typeface="Garamond" panose="02020404030301010803" pitchFamily="18" charset="0"/>
      <p:regular r:id="rId19"/>
      <p:bold r:id="rId20"/>
      <p:italic r:id="rId21"/>
      <p:boldItalic r:id="rId22"/>
    </p:embeddedFont>
  </p:embeddedFontLst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anose="02020404030301010803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>
          <p15:clr>
            <a:srgbClr val="A4A3A4"/>
          </p15:clr>
        </p15:guide>
        <p15:guide id="2" pos="288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765" autoAdjust="0"/>
    <p:restoredTop sz="95037" autoAdjust="0"/>
  </p:normalViewPr>
  <p:slideViewPr>
    <p:cSldViewPr snapToGrid="0">
      <p:cViewPr varScale="1">
        <p:scale>
          <a:sx n="93" d="100"/>
          <a:sy n="93" d="100"/>
        </p:scale>
        <p:origin x="1752" y="200"/>
      </p:cViewPr>
      <p:guideLst>
        <p:guide orient="horz"/>
        <p:guide pos="2889"/>
      </p:guideLst>
    </p:cSldViewPr>
  </p:slideViewPr>
  <p:outlineViewPr>
    <p:cViewPr>
      <p:scale>
        <a:sx n="33" d="100"/>
        <a:sy n="33" d="100"/>
      </p:scale>
      <p:origin x="0" y="15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1747B473-6D54-11BC-E508-90F64BE8F53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086ACCF2-F9A3-3E81-FBF5-FE536ADC51D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EB0448E0-36A8-C964-1B2A-4EABF8CBF74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2FC35EA7-6B51-8BA5-9418-9E313681280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18438" name="Rectangle 6">
            <a:extLst>
              <a:ext uri="{FF2B5EF4-FFF2-40B4-BE49-F238E27FC236}">
                <a16:creationId xmlns:a16="http://schemas.microsoft.com/office/drawing/2014/main" id="{CE87EDFA-3771-25DC-259C-FAC2BECBBBC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439" name="Rectangle 7">
            <a:extLst>
              <a:ext uri="{FF2B5EF4-FFF2-40B4-BE49-F238E27FC236}">
                <a16:creationId xmlns:a16="http://schemas.microsoft.com/office/drawing/2014/main" id="{CC93D08B-6598-2A3F-EB47-4D0E523C11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A87B6F5F-B0E2-4D4D-95EB-2D4BD2C8300C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Образ слайда 1">
            <a:extLst>
              <a:ext uri="{FF2B5EF4-FFF2-40B4-BE49-F238E27FC236}">
                <a16:creationId xmlns:a16="http://schemas.microsoft.com/office/drawing/2014/main" id="{6A57AAE0-1DA7-E65C-C99C-8C6CEAED9E5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1203" name="Заметки 2">
            <a:extLst>
              <a:ext uri="{FF2B5EF4-FFF2-40B4-BE49-F238E27FC236}">
                <a16:creationId xmlns:a16="http://schemas.microsoft.com/office/drawing/2014/main" id="{A91E891A-2BC7-2388-E306-B4A243C43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51204" name="Номер слайда 3">
            <a:extLst>
              <a:ext uri="{FF2B5EF4-FFF2-40B4-BE49-F238E27FC236}">
                <a16:creationId xmlns:a16="http://schemas.microsoft.com/office/drawing/2014/main" id="{DFF33A32-E7C4-87B8-CE70-695B2C18EC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fld id="{BCB089CA-CEDD-154A-9CC8-0D59D1CBFB5A}" type="slidenum">
              <a:rPr lang="ru-RU" altLang="ru-RU">
                <a:latin typeface="Arial" panose="020B0604020202020204" pitchFamily="34" charset="0"/>
              </a:rPr>
              <a:pPr/>
              <a:t>8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Образ слайда 1">
            <a:extLst>
              <a:ext uri="{FF2B5EF4-FFF2-40B4-BE49-F238E27FC236}">
                <a16:creationId xmlns:a16="http://schemas.microsoft.com/office/drawing/2014/main" id="{B9CCADEA-64B4-009A-3660-4AB2EA8DCD6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3251" name="Заметки 2">
            <a:extLst>
              <a:ext uri="{FF2B5EF4-FFF2-40B4-BE49-F238E27FC236}">
                <a16:creationId xmlns:a16="http://schemas.microsoft.com/office/drawing/2014/main" id="{DAEB010D-2FE6-06CC-5F7D-A70AFFCC6D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53252" name="Номер слайда 3">
            <a:extLst>
              <a:ext uri="{FF2B5EF4-FFF2-40B4-BE49-F238E27FC236}">
                <a16:creationId xmlns:a16="http://schemas.microsoft.com/office/drawing/2014/main" id="{7357E058-5DB7-542A-92C8-0D44F766E48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fld id="{8728F994-C4B0-AC47-8ECC-FCB9CEF2674B}" type="slidenum">
              <a:rPr lang="ru-RU" altLang="ru-RU">
                <a:latin typeface="Arial" panose="020B0604020202020204" pitchFamily="34" charset="0"/>
              </a:rPr>
              <a:pPr/>
              <a:t>9</a:t>
            </a:fld>
            <a:endParaRPr lang="ru-RU" altLang="ru-RU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id="{54FB2FC0-9836-0DE2-888F-B5AB0B25DD6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aramond" panose="02020404030301010803" pitchFamily="18" charset="0"/>
                <a:cs typeface="Arial" panose="020B0604020202020204" pitchFamily="34" charset="0"/>
              </a:defRPr>
            </a:lvl9pPr>
          </a:lstStyle>
          <a:p>
            <a:fld id="{F848F677-DFD8-2347-8D70-199BA56F6E9E}" type="slidenum">
              <a:rPr lang="ru-RU" altLang="ru-RU">
                <a:latin typeface="Arial" panose="020B0604020202020204" pitchFamily="34" charset="0"/>
              </a:rPr>
              <a:pPr/>
              <a:t>12</a:t>
            </a:fld>
            <a:endParaRPr lang="ru-RU" altLang="ru-RU">
              <a:latin typeface="Arial" panose="020B0604020202020204" pitchFamily="34" charset="0"/>
            </a:endParaRPr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70A0BC00-01BD-6D81-061D-4AB7C3DFA67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ln/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C89CD36D-38B7-16E6-1ADC-C2E80FABDE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ru-RU" altLang="ru-RU">
              <a:latin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9B762501-FB1D-DEF8-8C83-A44D50635693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>
              <a:extLst>
                <a:ext uri="{FF2B5EF4-FFF2-40B4-BE49-F238E27FC236}">
                  <a16:creationId xmlns:a16="http://schemas.microsoft.com/office/drawing/2014/main" id="{93708841-FA4C-3F0C-534E-B4D243C00D5D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" name="Freeform 4">
                <a:extLst>
                  <a:ext uri="{FF2B5EF4-FFF2-40B4-BE49-F238E27FC236}">
                    <a16:creationId xmlns:a16="http://schemas.microsoft.com/office/drawing/2014/main" id="{406E1EFB-E244-5969-50E8-C50C81463165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7" name="Freeform 5">
                <a:extLst>
                  <a:ext uri="{FF2B5EF4-FFF2-40B4-BE49-F238E27FC236}">
                    <a16:creationId xmlns:a16="http://schemas.microsoft.com/office/drawing/2014/main" id="{59DD4212-7169-1448-9FE6-7402467AE07D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8" name="Freeform 6">
                <a:extLst>
                  <a:ext uri="{FF2B5EF4-FFF2-40B4-BE49-F238E27FC236}">
                    <a16:creationId xmlns:a16="http://schemas.microsoft.com/office/drawing/2014/main" id="{EAF8AF12-BA74-7552-1586-9C24D819506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9" name="Freeform 7">
                <a:extLst>
                  <a:ext uri="{FF2B5EF4-FFF2-40B4-BE49-F238E27FC236}">
                    <a16:creationId xmlns:a16="http://schemas.microsoft.com/office/drawing/2014/main" id="{634535ED-2028-3099-BDB0-D475406D496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0" name="Freeform 8">
                <a:extLst>
                  <a:ext uri="{FF2B5EF4-FFF2-40B4-BE49-F238E27FC236}">
                    <a16:creationId xmlns:a16="http://schemas.microsoft.com/office/drawing/2014/main" id="{A12DC077-21C3-F05F-A994-963E6F8DE398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cs typeface="+mn-cs"/>
                </a:endParaRPr>
              </a:p>
            </p:txBody>
          </p:sp>
        </p:grpSp>
        <p:sp>
          <p:nvSpPr>
            <p:cNvPr id="4" name="Freeform 9">
              <a:extLst>
                <a:ext uri="{FF2B5EF4-FFF2-40B4-BE49-F238E27FC236}">
                  <a16:creationId xmlns:a16="http://schemas.microsoft.com/office/drawing/2014/main" id="{0447119B-9F79-1E21-9E30-131A5D56FDD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5" name="Freeform 10">
              <a:extLst>
                <a:ext uri="{FF2B5EF4-FFF2-40B4-BE49-F238E27FC236}">
                  <a16:creationId xmlns:a16="http://schemas.microsoft.com/office/drawing/2014/main" id="{CD411F30-108C-21F8-3662-97EFDEC837B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437 h 1906"/>
                <a:gd name="T4" fmla="*/ 5812 w 5740"/>
                <a:gd name="T5" fmla="*/ 1437 h 1906"/>
                <a:gd name="T6" fmla="*/ 5812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861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6862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11" name="Rectangle 13">
            <a:extLst>
              <a:ext uri="{FF2B5EF4-FFF2-40B4-BE49-F238E27FC236}">
                <a16:creationId xmlns:a16="http://schemas.microsoft.com/office/drawing/2014/main" id="{5BA2D2BC-10A1-5715-70D5-CD376E8DDF86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Rectangle 14">
            <a:extLst>
              <a:ext uri="{FF2B5EF4-FFF2-40B4-BE49-F238E27FC236}">
                <a16:creationId xmlns:a16="http://schemas.microsoft.com/office/drawing/2014/main" id="{1A2B5755-CF63-B4A7-7BD3-F3C478820B6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Rectangle 15">
            <a:extLst>
              <a:ext uri="{FF2B5EF4-FFF2-40B4-BE49-F238E27FC236}">
                <a16:creationId xmlns:a16="http://schemas.microsoft.com/office/drawing/2014/main" id="{A449C4F1-9651-C575-2E05-41495CA2A5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04FF876-9BC5-A44C-BCDC-C31B1CA723D8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9461132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845A5E5-FA89-55D1-29BE-27608FFDBE1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4F48B23A-EC47-7B1B-A764-734A4246566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F85EE2-8968-AF4B-B286-B515D18321DF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12A38382-2D48-A19E-04A2-CD9680F9ED7E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4848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9BED81E6-A212-9268-0F32-98A82439DB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7285290F-96F0-774C-1103-E047E855C6B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D78DD2-9327-C245-91DF-449F5F5B02B0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7450E486-9927-60A4-8A68-EF421D79DE61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38505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D3E4955-5FEE-58B6-480A-387E2DBA89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03B633C-C903-07AB-C87B-3A08DC07B1A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77C7F36-0472-BD48-8CC1-3ABF175C2EF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7F8C0EF0-EFAF-8F67-4632-26BAF0F5DF48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45435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ru-RU" noProof="0"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26D4DC9C-CD74-6566-5333-A5B05BE48D8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A7011C81-C0F2-9059-B25C-E46A4E88FE7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569E57-29A7-0F4C-BB6F-F9AF30986987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E593541F-263E-B400-656B-D8918D2016FB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4435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B81D5E9-18E3-987E-5447-38D6722738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E747D069-B4BA-1D96-43BF-A27E803CD68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6B2568-5A36-814F-9F66-D986C26FA9E1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11F741E4-BC19-5674-B09B-23F42B53922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9169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D00A0667-C504-51A1-5AE6-1B9C6B23338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15F11D34-38BA-CD94-5458-AC8FA356D3D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83FAC7-0687-F648-96E1-0B721CF2B1B8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Rectangle 14">
            <a:extLst>
              <a:ext uri="{FF2B5EF4-FFF2-40B4-BE49-F238E27FC236}">
                <a16:creationId xmlns:a16="http://schemas.microsoft.com/office/drawing/2014/main" id="{53463F79-E909-F5BF-10FD-E5B9FC5E65A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1852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88636227-EE05-705F-E9A4-D9AA03576AE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091EC0E7-6671-27D5-3A23-62F4B82B648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AA4ADB-0FBA-104A-B012-13A511A9550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B44C7294-D623-3399-5D40-3D1BCE225D2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472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27305ED9-390C-1BA9-D2CF-2D37507761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0E559E20-771B-3FD3-CCEA-73839AC940E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FCB40E-9970-9043-9D20-0435AD40BA7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" name="Rectangle 14">
            <a:extLst>
              <a:ext uri="{FF2B5EF4-FFF2-40B4-BE49-F238E27FC236}">
                <a16:creationId xmlns:a16="http://schemas.microsoft.com/office/drawing/2014/main" id="{16F24216-49E8-BACC-8E68-A3A760C59C3C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2799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F194E58-8D41-46B4-D104-0DD460BD448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2178C2C-09B3-B3D3-8F1C-96EC7D916AD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F79803F-26FA-4E49-A114-4C6560E513B1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6A806D13-064F-4ACB-5EE8-58ADE28AF480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21568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40715F11-14EB-40D5-FA54-395008BB5C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9F55924A-74B2-B4D2-F28F-544BB2F70DA2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4BE665-050B-B84F-A819-0083454E9DFC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D84B3896-E034-C564-76B1-CF74101C5322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3753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A7DA6A89-1B3E-F433-3886-15057DD3CC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1D3FA046-B0AE-0FA9-EACA-8DC1A34FAC0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512987-E3EF-5E48-A116-12FFAAF115B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F634D2B7-CF34-D041-D378-ECFE93F7BCF7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6195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765AC88E-0293-A98C-19D5-B100BA7E35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D6868136-266C-E67D-C681-1B0CE0239254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5106EA-519C-5A4D-81C5-D2071D8DE8A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6038716B-D943-DAA6-48C0-CFF114F0EC56}"/>
              </a:ext>
            </a:extLst>
          </p:cNvPr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6455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3EFEE21E-262D-0CAE-ACB2-77B79AAADBB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7333F4CD-79ED-445B-D70F-E954F615CA4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anose="020B0604020202020204" pitchFamily="34" charset="0"/>
              </a:defRPr>
            </a:lvl1pPr>
          </a:lstStyle>
          <a:p>
            <a:fld id="{D019AAF2-AEA3-AF4C-907F-BC178925F323}" type="slidenum">
              <a:rPr lang="ru-RU" altLang="ru-RU"/>
              <a:pPr/>
              <a:t>‹#›</a:t>
            </a:fld>
            <a:endParaRPr lang="ru-RU" altLang="ru-RU"/>
          </a:p>
        </p:txBody>
      </p:sp>
      <p:grpSp>
        <p:nvGrpSpPr>
          <p:cNvPr id="1028" name="Group 4">
            <a:extLst>
              <a:ext uri="{FF2B5EF4-FFF2-40B4-BE49-F238E27FC236}">
                <a16:creationId xmlns:a16="http://schemas.microsoft.com/office/drawing/2014/main" id="{1B13E128-91BF-F13D-A6C4-FDF0B6A41836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>
              <a:extLst>
                <a:ext uri="{FF2B5EF4-FFF2-40B4-BE49-F238E27FC236}">
                  <a16:creationId xmlns:a16="http://schemas.microsoft.com/office/drawing/2014/main" id="{F21F6384-5F4C-38C2-B28A-97EAB8E32AFC}"/>
                </a:ext>
              </a:extLst>
            </p:cNvPr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7590" name="Freeform 6">
                <a:extLst>
                  <a:ext uri="{FF2B5EF4-FFF2-40B4-BE49-F238E27FC236}">
                    <a16:creationId xmlns:a16="http://schemas.microsoft.com/office/drawing/2014/main" id="{6140B402-75D0-334C-9348-198604109FC3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67591" name="Freeform 7">
                <a:extLst>
                  <a:ext uri="{FF2B5EF4-FFF2-40B4-BE49-F238E27FC236}">
                    <a16:creationId xmlns:a16="http://schemas.microsoft.com/office/drawing/2014/main" id="{66B82C51-3199-74E8-53B4-CF2805B8B23B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67592" name="Freeform 8">
                <a:extLst>
                  <a:ext uri="{FF2B5EF4-FFF2-40B4-BE49-F238E27FC236}">
                    <a16:creationId xmlns:a16="http://schemas.microsoft.com/office/drawing/2014/main" id="{669867D2-5279-D9D1-2AC7-5A8F67078F61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cs typeface="+mn-cs"/>
                </a:endParaRPr>
              </a:p>
            </p:txBody>
          </p:sp>
          <p:sp>
            <p:nvSpPr>
              <p:cNvPr id="1038" name="Freeform 9">
                <a:extLst>
                  <a:ext uri="{FF2B5EF4-FFF2-40B4-BE49-F238E27FC236}">
                    <a16:creationId xmlns:a16="http://schemas.microsoft.com/office/drawing/2014/main" id="{D62870E8-45C6-26D1-7D2F-B637C6FE63DF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</a:gdLst>
                <a:ahLst/>
                <a:cxnLst>
                  <a:cxn ang="T114">
                    <a:pos x="T0" y="T1"/>
                  </a:cxn>
                  <a:cxn ang="T115">
                    <a:pos x="T2" y="T3"/>
                  </a:cxn>
                  <a:cxn ang="T116">
                    <a:pos x="T4" y="T5"/>
                  </a:cxn>
                  <a:cxn ang="T117">
                    <a:pos x="T6" y="T7"/>
                  </a:cxn>
                  <a:cxn ang="T118">
                    <a:pos x="T8" y="T9"/>
                  </a:cxn>
                  <a:cxn ang="T119">
                    <a:pos x="T10" y="T11"/>
                  </a:cxn>
                  <a:cxn ang="T120">
                    <a:pos x="T12" y="T13"/>
                  </a:cxn>
                  <a:cxn ang="T121">
                    <a:pos x="T14" y="T15"/>
                  </a:cxn>
                  <a:cxn ang="T122">
                    <a:pos x="T16" y="T17"/>
                  </a:cxn>
                  <a:cxn ang="T123">
                    <a:pos x="T18" y="T19"/>
                  </a:cxn>
                  <a:cxn ang="T124">
                    <a:pos x="T20" y="T21"/>
                  </a:cxn>
                  <a:cxn ang="T125">
                    <a:pos x="T22" y="T23"/>
                  </a:cxn>
                  <a:cxn ang="T126">
                    <a:pos x="T24" y="T25"/>
                  </a:cxn>
                  <a:cxn ang="T127">
                    <a:pos x="T26" y="T27"/>
                  </a:cxn>
                  <a:cxn ang="T128">
                    <a:pos x="T28" y="T29"/>
                  </a:cxn>
                  <a:cxn ang="T129">
                    <a:pos x="T30" y="T31"/>
                  </a:cxn>
                  <a:cxn ang="T130">
                    <a:pos x="T32" y="T33"/>
                  </a:cxn>
                  <a:cxn ang="T131">
                    <a:pos x="T34" y="T35"/>
                  </a:cxn>
                  <a:cxn ang="T132">
                    <a:pos x="T36" y="T37"/>
                  </a:cxn>
                  <a:cxn ang="T133">
                    <a:pos x="T38" y="T39"/>
                  </a:cxn>
                  <a:cxn ang="T134">
                    <a:pos x="T40" y="T41"/>
                  </a:cxn>
                  <a:cxn ang="T135">
                    <a:pos x="T42" y="T43"/>
                  </a:cxn>
                  <a:cxn ang="T136">
                    <a:pos x="T44" y="T45"/>
                  </a:cxn>
                  <a:cxn ang="T137">
                    <a:pos x="T46" y="T47"/>
                  </a:cxn>
                  <a:cxn ang="T138">
                    <a:pos x="T48" y="T49"/>
                  </a:cxn>
                  <a:cxn ang="T139">
                    <a:pos x="T50" y="T51"/>
                  </a:cxn>
                  <a:cxn ang="T140">
                    <a:pos x="T52" y="T53"/>
                  </a:cxn>
                  <a:cxn ang="T141">
                    <a:pos x="T54" y="T55"/>
                  </a:cxn>
                  <a:cxn ang="T142">
                    <a:pos x="T56" y="T57"/>
                  </a:cxn>
                  <a:cxn ang="T143">
                    <a:pos x="T58" y="T59"/>
                  </a:cxn>
                  <a:cxn ang="T144">
                    <a:pos x="T60" y="T61"/>
                  </a:cxn>
                  <a:cxn ang="T145">
                    <a:pos x="T62" y="T63"/>
                  </a:cxn>
                  <a:cxn ang="T146">
                    <a:pos x="T64" y="T65"/>
                  </a:cxn>
                  <a:cxn ang="T147">
                    <a:pos x="T66" y="T67"/>
                  </a:cxn>
                  <a:cxn ang="T148">
                    <a:pos x="T68" y="T69"/>
                  </a:cxn>
                  <a:cxn ang="T149">
                    <a:pos x="T70" y="T71"/>
                  </a:cxn>
                  <a:cxn ang="T150">
                    <a:pos x="T72" y="T73"/>
                  </a:cxn>
                  <a:cxn ang="T151">
                    <a:pos x="T74" y="T75"/>
                  </a:cxn>
                  <a:cxn ang="T152">
                    <a:pos x="T76" y="T77"/>
                  </a:cxn>
                  <a:cxn ang="T153">
                    <a:pos x="T78" y="T79"/>
                  </a:cxn>
                  <a:cxn ang="T154">
                    <a:pos x="T80" y="T81"/>
                  </a:cxn>
                  <a:cxn ang="T155">
                    <a:pos x="T82" y="T83"/>
                  </a:cxn>
                  <a:cxn ang="T156">
                    <a:pos x="T84" y="T85"/>
                  </a:cxn>
                  <a:cxn ang="T157">
                    <a:pos x="T86" y="T87"/>
                  </a:cxn>
                  <a:cxn ang="T158">
                    <a:pos x="T88" y="T89"/>
                  </a:cxn>
                  <a:cxn ang="T159">
                    <a:pos x="T90" y="T91"/>
                  </a:cxn>
                  <a:cxn ang="T160">
                    <a:pos x="T92" y="T93"/>
                  </a:cxn>
                  <a:cxn ang="T161">
                    <a:pos x="T94" y="T95"/>
                  </a:cxn>
                  <a:cxn ang="T162">
                    <a:pos x="T96" y="T97"/>
                  </a:cxn>
                  <a:cxn ang="T163">
                    <a:pos x="T98" y="T99"/>
                  </a:cxn>
                  <a:cxn ang="T164">
                    <a:pos x="T100" y="T101"/>
                  </a:cxn>
                  <a:cxn ang="T165">
                    <a:pos x="T102" y="T103"/>
                  </a:cxn>
                  <a:cxn ang="T166">
                    <a:pos x="T104" y="T105"/>
                  </a:cxn>
                  <a:cxn ang="T167">
                    <a:pos x="T106" y="T107"/>
                  </a:cxn>
                  <a:cxn ang="T168">
                    <a:pos x="T108" y="T109"/>
                  </a:cxn>
                  <a:cxn ang="T169">
                    <a:pos x="T110" y="T111"/>
                  </a:cxn>
                  <a:cxn ang="T17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67594" name="Freeform 10">
                <a:extLst>
                  <a:ext uri="{FF2B5EF4-FFF2-40B4-BE49-F238E27FC236}">
                    <a16:creationId xmlns:a16="http://schemas.microsoft.com/office/drawing/2014/main" id="{468BBC1B-544F-603C-AFE5-7F80CC3033BE}"/>
                  </a:ext>
                </a:extLst>
              </p:cNvPr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ru-RU">
                  <a:cs typeface="+mn-cs"/>
                </a:endParaRPr>
              </a:p>
            </p:txBody>
          </p:sp>
        </p:grpSp>
        <p:sp>
          <p:nvSpPr>
            <p:cNvPr id="67595" name="Freeform 11">
              <a:extLst>
                <a:ext uri="{FF2B5EF4-FFF2-40B4-BE49-F238E27FC236}">
                  <a16:creationId xmlns:a16="http://schemas.microsoft.com/office/drawing/2014/main" id="{8C690A0E-256D-9C05-A002-842332E49B8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ru-RU">
                <a:cs typeface="+mn-cs"/>
              </a:endParaRPr>
            </a:p>
          </p:txBody>
        </p:sp>
        <p:sp>
          <p:nvSpPr>
            <p:cNvPr id="1034" name="Freeform 12">
              <a:extLst>
                <a:ext uri="{FF2B5EF4-FFF2-40B4-BE49-F238E27FC236}">
                  <a16:creationId xmlns:a16="http://schemas.microsoft.com/office/drawing/2014/main" id="{37DEAE36-BCAF-1E82-B7D5-B93670B5CF2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437 h 1906"/>
                <a:gd name="T4" fmla="*/ 5812 w 5740"/>
                <a:gd name="T5" fmla="*/ 1437 h 1906"/>
                <a:gd name="T6" fmla="*/ 5812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67597" name="Rectangle 13">
            <a:extLst>
              <a:ext uri="{FF2B5EF4-FFF2-40B4-BE49-F238E27FC236}">
                <a16:creationId xmlns:a16="http://schemas.microsoft.com/office/drawing/2014/main" id="{EC0DCF8A-9BE2-D236-7E33-937E68AEACEA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67598" name="Rectangle 14">
            <a:extLst>
              <a:ext uri="{FF2B5EF4-FFF2-40B4-BE49-F238E27FC236}">
                <a16:creationId xmlns:a16="http://schemas.microsoft.com/office/drawing/2014/main" id="{7E4E6D71-D705-FEF7-C600-A6B8B086B0C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7599" name="Rectangle 15">
            <a:extLst>
              <a:ext uri="{FF2B5EF4-FFF2-40B4-BE49-F238E27FC236}">
                <a16:creationId xmlns:a16="http://schemas.microsoft.com/office/drawing/2014/main" id="{41BB5F90-BA6E-A003-5650-9F1E3D2D82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956" r:id="rId1"/>
    <p:sldLayoutId id="2147483944" r:id="rId2"/>
    <p:sldLayoutId id="2147483945" r:id="rId3"/>
    <p:sldLayoutId id="2147483946" r:id="rId4"/>
    <p:sldLayoutId id="2147483947" r:id="rId5"/>
    <p:sldLayoutId id="2147483948" r:id="rId6"/>
    <p:sldLayoutId id="2147483949" r:id="rId7"/>
    <p:sldLayoutId id="2147483950" r:id="rId8"/>
    <p:sldLayoutId id="2147483951" r:id="rId9"/>
    <p:sldLayoutId id="2147483952" r:id="rId10"/>
    <p:sldLayoutId id="2147483953" r:id="rId11"/>
    <p:sldLayoutId id="2147483954" r:id="rId12"/>
    <p:sldLayoutId id="2147483955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9B0AD4E-C698-E5B5-8BFB-91CAAA192EB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700088" y="1608138"/>
            <a:ext cx="7772400" cy="3178175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4400" dirty="0">
                <a:solidFill>
                  <a:srgbClr val="FFFF00"/>
                </a:solidFill>
                <a:latin typeface="Arial Narrow" panose="020B0606020202030204" pitchFamily="34" charset="0"/>
              </a:rPr>
              <a:t>Трудовая деятельность</a:t>
            </a:r>
            <a:br>
              <a:rPr lang="ru-RU" altLang="ru-RU" sz="4400" dirty="0">
                <a:solidFill>
                  <a:srgbClr val="FFFF00"/>
                </a:solidFill>
                <a:latin typeface="Arial Narrow" panose="020B0606020202030204" pitchFamily="34" charset="0"/>
              </a:rPr>
            </a:br>
            <a:r>
              <a:rPr lang="ru-RU" altLang="ru-RU" sz="4400" dirty="0">
                <a:solidFill>
                  <a:srgbClr val="FFFF00"/>
                </a:solidFill>
                <a:latin typeface="Arial Narrow" panose="020B0606020202030204" pitchFamily="34" charset="0"/>
              </a:rPr>
              <a:t>по Трудовому кодексу РФ</a:t>
            </a:r>
            <a:br>
              <a:rPr lang="ru-RU" altLang="ru-RU" sz="4400" dirty="0">
                <a:solidFill>
                  <a:srgbClr val="FFFF00"/>
                </a:solidFill>
                <a:latin typeface="Arial Narrow" panose="020B0606020202030204" pitchFamily="34" charset="0"/>
              </a:rPr>
            </a:br>
            <a:br>
              <a:rPr lang="ru-RU" altLang="ru-RU" sz="4400" dirty="0">
                <a:solidFill>
                  <a:srgbClr val="FFFF00"/>
                </a:solidFill>
                <a:latin typeface="Arial Narrow" panose="020B0606020202030204" pitchFamily="34" charset="0"/>
              </a:rPr>
            </a:br>
            <a:r>
              <a:rPr lang="ru-RU" altLang="ru-RU" sz="2500" i="1" dirty="0">
                <a:solidFill>
                  <a:schemeClr val="hlink"/>
                </a:solidFill>
                <a:latin typeface="Arial Narrow" panose="020B0606020202030204" pitchFamily="34" charset="0"/>
              </a:rPr>
              <a:t>Милюхин Кирилл Владимирович, </a:t>
            </a:r>
            <a:br>
              <a:rPr lang="ru-RU" altLang="ru-RU" sz="2500" i="1" dirty="0">
                <a:solidFill>
                  <a:schemeClr val="hlink"/>
                </a:solidFill>
                <a:latin typeface="Arial Narrow" panose="020B0606020202030204" pitchFamily="34" charset="0"/>
              </a:rPr>
            </a:br>
            <a:r>
              <a:rPr lang="ru-RU" altLang="ru-RU" sz="2500" i="1" dirty="0">
                <a:solidFill>
                  <a:schemeClr val="hlink"/>
                </a:solidFill>
                <a:latin typeface="Arial Narrow" panose="020B0606020202030204" pitchFamily="34" charset="0"/>
              </a:rPr>
              <a:t>кандидат философских наук, доцент</a:t>
            </a:r>
            <a:endParaRPr lang="ru-RU" altLang="ru-RU" sz="4400" i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4099" name="Номер слайда 5">
            <a:extLst>
              <a:ext uri="{FF2B5EF4-FFF2-40B4-BE49-F238E27FC236}">
                <a16:creationId xmlns:a16="http://schemas.microsoft.com/office/drawing/2014/main" id="{A23AEED1-FB2A-738D-5664-DA8CB439B1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5FB775CA-198B-B047-89D9-7D375AF5A491}" type="slidenum">
              <a:rPr lang="ru-RU" altLang="ru-RU" sz="12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ru-RU" altLang="ru-R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Номер слайда 3">
            <a:extLst>
              <a:ext uri="{FF2B5EF4-FFF2-40B4-BE49-F238E27FC236}">
                <a16:creationId xmlns:a16="http://schemas.microsoft.com/office/drawing/2014/main" id="{721FDCB9-5B4B-1178-DAED-6666E97D79A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3D1222F-7CB3-C141-8182-F1E626FA7F3D}" type="slidenum">
              <a:rPr lang="ru-RU" altLang="ru-RU" sz="12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ru-RU" altLang="ru-RU" sz="1200">
              <a:latin typeface="Arial" panose="020B0604020202020204" pitchFamily="34" charset="0"/>
            </a:endParaRPr>
          </a:p>
        </p:txBody>
      </p:sp>
      <p:pic>
        <p:nvPicPr>
          <p:cNvPr id="54275" name="Picture 2" descr="C:\Users\Татарский ЦНТИ\Desktop\Обучение по охране труда. Москва\Рабочие материалы\Слайды по ОТ\Ответственность за нарушение требований ОТ.jpg">
            <a:extLst>
              <a:ext uri="{FF2B5EF4-FFF2-40B4-BE49-F238E27FC236}">
                <a16:creationId xmlns:a16="http://schemas.microsoft.com/office/drawing/2014/main" id="{B729111C-366F-206D-9CBC-7405AF9E8ED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288"/>
            <a:ext cx="9144000" cy="653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Номер слайда 3">
            <a:extLst>
              <a:ext uri="{FF2B5EF4-FFF2-40B4-BE49-F238E27FC236}">
                <a16:creationId xmlns:a16="http://schemas.microsoft.com/office/drawing/2014/main" id="{69B14943-6794-F789-3C41-FC5845C33B7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BC9A44C-6517-D543-800D-3D1D257A1656}" type="slidenum">
              <a:rPr lang="ru-RU" altLang="ru-RU" sz="12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11</a:t>
            </a:fld>
            <a:endParaRPr lang="ru-RU" altLang="ru-RU" sz="1200">
              <a:latin typeface="Arial" panose="020B0604020202020204" pitchFamily="34" charset="0"/>
            </a:endParaRPr>
          </a:p>
        </p:txBody>
      </p:sp>
      <p:pic>
        <p:nvPicPr>
          <p:cNvPr id="55299" name="Picture 2" descr="C:\Users\Татарский ЦНТИ\Desktop\Обучение по охране труда. Москва\Рабочие материалы\Слайды по ОТ\Виды отвественности должностных лиц.jpg">
            <a:extLst>
              <a:ext uri="{FF2B5EF4-FFF2-40B4-BE49-F238E27FC236}">
                <a16:creationId xmlns:a16="http://schemas.microsoft.com/office/drawing/2014/main" id="{BD844DFA-1393-9A2A-EF4D-3E44021FAE3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-50800"/>
            <a:ext cx="9144000" cy="6557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>
            <a:extLst>
              <a:ext uri="{FF2B5EF4-FFF2-40B4-BE49-F238E27FC236}">
                <a16:creationId xmlns:a16="http://schemas.microsoft.com/office/drawing/2014/main" id="{03ABC398-E3FA-EC9C-ED07-9E226BFCD8E7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68313" y="2420938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ru-RU" sz="6000" b="0" i="1">
                <a:solidFill>
                  <a:srgbClr val="FFFF00"/>
                </a:solidFill>
                <a:latin typeface="Arial" charset="0"/>
              </a:rPr>
              <a:t>Благодарю за внимание</a:t>
            </a:r>
          </a:p>
        </p:txBody>
      </p:sp>
      <p:sp>
        <p:nvSpPr>
          <p:cNvPr id="56323" name="Номер слайда 2">
            <a:extLst>
              <a:ext uri="{FF2B5EF4-FFF2-40B4-BE49-F238E27FC236}">
                <a16:creationId xmlns:a16="http://schemas.microsoft.com/office/drawing/2014/main" id="{23284C44-FE6F-1FA8-F6E6-099E3396928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638682C9-E4C3-C248-BB9E-C754E9144874}" type="slidenum">
              <a:rPr lang="ru-RU" altLang="ru-RU" sz="12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ru-RU" altLang="ru-R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390BFD-7443-27E2-769E-5FFBCCD2E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088" y="157163"/>
            <a:ext cx="8229600" cy="523875"/>
          </a:xfrm>
        </p:spPr>
        <p:txBody>
          <a:bodyPr/>
          <a:lstStyle/>
          <a:p>
            <a:pPr>
              <a:defRPr/>
            </a:pPr>
            <a:r>
              <a:rPr lang="ru-RU" sz="2400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Охрана труда женщин</a:t>
            </a:r>
          </a:p>
        </p:txBody>
      </p:sp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A95210DA-A1AB-BB80-22E3-F641BA2E61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69925"/>
            <a:ext cx="8229600" cy="5816600"/>
          </a:xfrm>
        </p:spPr>
        <p:txBody>
          <a:bodyPr/>
          <a:lstStyle/>
          <a:p>
            <a:pPr>
              <a:defRPr/>
            </a:pPr>
            <a:r>
              <a:rPr lang="ru-RU" sz="1600" b="1" u="sng" dirty="0">
                <a:solidFill>
                  <a:srgbClr val="FFC000"/>
                </a:solidFill>
                <a:effectLst/>
                <a:latin typeface="Arial" pitchFamily="34" charset="0"/>
                <a:cs typeface="Arial" pitchFamily="34" charset="0"/>
              </a:rPr>
              <a:t>Охрана труда женщин регламентируется:</a:t>
            </a:r>
          </a:p>
          <a:p>
            <a:pPr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Трудовым кодексом РФ (статьи 253-264):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1600" i="1" dirty="0">
                <a:latin typeface="Arial" pitchFamily="34" charset="0"/>
                <a:cs typeface="Arial" pitchFamily="34" charset="0"/>
              </a:rPr>
              <a:t>	согласно ст. 253 ТК РФ ограничивается применение труда женщин на работах с вредными и (или) опасными условиями труда, а также на подземных работах, за исключением нефизических работ или работ по санитарному и бытовому обслуживанию.</a:t>
            </a:r>
          </a:p>
          <a:p>
            <a:pPr>
              <a:buFont typeface="Wingdings" pitchFamily="2" charset="2"/>
              <a:buNone/>
              <a:defRPr/>
            </a:pPr>
            <a:r>
              <a:rPr lang="ru-RU" sz="1600" i="1" dirty="0">
                <a:latin typeface="Arial" pitchFamily="34" charset="0"/>
                <a:cs typeface="Arial" pitchFamily="34" charset="0"/>
              </a:rPr>
              <a:t>	Запрещается применение труда женщин на работах, связанных с подъемом и перемещением вручную тяжестей, превышающих предельно допустимые для них нормы.</a:t>
            </a:r>
          </a:p>
          <a:p>
            <a:pPr>
              <a:defRPr/>
            </a:pPr>
            <a:r>
              <a:rPr lang="ru-RU" sz="1600" dirty="0">
                <a:effectLst/>
                <a:latin typeface="Arial" pitchFamily="34" charset="0"/>
                <a:cs typeface="Arial" pitchFamily="34" charset="0"/>
              </a:rPr>
              <a:t>Приказ Министерства труда и социальной защиты РФ от 18 июля 2019 г. N 512н «Об утверждении перечня производств, работ и должностей с вредными и (или) опасными условиями труда, на которых ограничивается применение труда женщин».</a:t>
            </a:r>
          </a:p>
          <a:p>
            <a:pPr>
              <a:defRPr/>
            </a:pPr>
            <a:r>
              <a:rPr lang="ru-RU" sz="1600" dirty="0">
                <a:effectLst/>
                <a:latin typeface="Arial" pitchFamily="34" charset="0"/>
                <a:cs typeface="Arial" pitchFamily="34" charset="0"/>
              </a:rPr>
              <a:t>Приказ Министерства труда и социальной защиты РФ от 14 сентября 2021 г. № 629н «Об утверждении предельно допустимых норм нагрузок для женщин при подъеме и перемещении тяжестей вручную».</a:t>
            </a:r>
          </a:p>
          <a:p>
            <a:pPr>
              <a:buFont typeface="Wingdings" pitchFamily="2" charset="2"/>
              <a:buNone/>
              <a:defRPr/>
            </a:pPr>
            <a:endParaRPr lang="ru-RU" sz="1600" dirty="0">
              <a:effectLst/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>
              <a:defRPr/>
            </a:pP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9940" name="Номер слайда 3">
            <a:extLst>
              <a:ext uri="{FF2B5EF4-FFF2-40B4-BE49-F238E27FC236}">
                <a16:creationId xmlns:a16="http://schemas.microsoft.com/office/drawing/2014/main" id="{79B0AE26-FA9B-2089-6B76-216312D29D5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29D80F7E-1770-E542-A284-3F640D0686BC}" type="slidenum">
              <a:rPr lang="ru-RU" altLang="ru-RU" sz="12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ru-RU" altLang="ru-R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0502A022-9726-9935-C751-EB6650822D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4475"/>
            <a:ext cx="8229600" cy="6326188"/>
          </a:xfrm>
        </p:spPr>
        <p:txBody>
          <a:bodyPr/>
          <a:lstStyle/>
          <a:p>
            <a:pPr>
              <a:defRPr/>
            </a:pPr>
            <a:r>
              <a:rPr lang="ru-RU" sz="1550" dirty="0">
                <a:latin typeface="Arial" pitchFamily="34" charset="0"/>
                <a:cs typeface="Arial" pitchFamily="34" charset="0"/>
              </a:rPr>
              <a:t>Статьей 254 ТК РФ предусмотрены гарантии для беременных женщин в дородовой период, а также льготы матерям малолетних детей.</a:t>
            </a:r>
          </a:p>
          <a:p>
            <a:pPr>
              <a:defRPr/>
            </a:pPr>
            <a:r>
              <a:rPr lang="ru-RU" sz="1550" dirty="0">
                <a:latin typeface="Arial" pitchFamily="34" charset="0"/>
                <a:cs typeface="Arial" pitchFamily="34" charset="0"/>
              </a:rPr>
              <a:t>Беременным женщинам в соответствии с медицинским заключением и по их заявлению снижаются нормы выработки, нормы обслуживания либо эти женщины переводятся на другую работу, исключающую воздействие неблагоприятных производственных факторов, с сохранением среднего заработка по прежней работе.</a:t>
            </a:r>
          </a:p>
          <a:p>
            <a:pPr>
              <a:defRPr/>
            </a:pPr>
            <a:r>
              <a:rPr lang="ru-RU" sz="1550" dirty="0">
                <a:latin typeface="Arial" pitchFamily="34" charset="0"/>
                <a:cs typeface="Arial" pitchFamily="34" charset="0"/>
              </a:rPr>
              <a:t>До предоставления беременной женщине другой работы, исключающей воздействие неблагоприятных производственных факторов, она подлежит освобождению от работы с сохранением среднего заработка за все пропущенные вследствие этого рабочие дни за счет средств работодателя.</a:t>
            </a:r>
          </a:p>
          <a:p>
            <a:pPr>
              <a:defRPr/>
            </a:pPr>
            <a:r>
              <a:rPr lang="ru-RU" sz="1550" dirty="0">
                <a:latin typeface="Arial" pitchFamily="34" charset="0"/>
                <a:cs typeface="Arial" pitchFamily="34" charset="0"/>
              </a:rPr>
              <a:t>При прохождении обязательного диспансерного обследования в медицинских организациях за беременными женщинами сохраняется средний заработок по месту работы.</a:t>
            </a:r>
          </a:p>
          <a:p>
            <a:pPr>
              <a:defRPr/>
            </a:pPr>
            <a:r>
              <a:rPr lang="ru-RU" sz="1550" dirty="0">
                <a:latin typeface="Arial" pitchFamily="34" charset="0"/>
                <a:cs typeface="Arial" pitchFamily="34" charset="0"/>
              </a:rPr>
              <a:t>Женщины, имеющие детей в возрасте до полутора лет, в случае невозможности выполнения прежней работы переводятся по их заявлению на другую работу с оплатой труда по выполняемой работе, но не ниже среднего заработка по прежней работе до достижения ребенком возраста полутора лет.</a:t>
            </a:r>
          </a:p>
          <a:p>
            <a:pPr>
              <a:defRPr/>
            </a:pPr>
            <a:r>
              <a:rPr lang="ru-RU" sz="1550" dirty="0">
                <a:latin typeface="Arial" pitchFamily="34" charset="0"/>
                <a:cs typeface="Arial" pitchFamily="34" charset="0"/>
              </a:rPr>
              <a:t>Запрещается (ст. 259 ТК РФ) направлять беременных женщин в служебные командировки, привлекать к сверхурочной работе, работе в ночное время, выходные и нерабочие праздничные дни.</a:t>
            </a:r>
          </a:p>
          <a:p>
            <a:pPr>
              <a:defRPr/>
            </a:pPr>
            <a:r>
              <a:rPr lang="ru-RU" sz="1550" dirty="0">
                <a:latin typeface="Arial" pitchFamily="34" charset="0"/>
                <a:cs typeface="Arial" pitchFamily="34" charset="0"/>
              </a:rPr>
              <a:t>Гарантии, предусмотренные ч. 2 ст. 259 ТК РФ, предоставляются также матерям и отцам, воспитывающим без супруга (супруги) детей в возрасте до пяти лет, работникам, имеющим детей-инвалидов, и работникам, осуществляющим уход за больными членами их семей в соответствии с медицинским заключением.</a:t>
            </a:r>
          </a:p>
        </p:txBody>
      </p:sp>
      <p:sp>
        <p:nvSpPr>
          <p:cNvPr id="40963" name="Номер слайда 3">
            <a:extLst>
              <a:ext uri="{FF2B5EF4-FFF2-40B4-BE49-F238E27FC236}">
                <a16:creationId xmlns:a16="http://schemas.microsoft.com/office/drawing/2014/main" id="{BABDD6AC-5338-C074-E55E-F05970CF932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1D4A6E94-7B84-D547-905A-29684EF8C895}" type="slidenum">
              <a:rPr lang="ru-RU" altLang="ru-RU" sz="12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ru-RU" altLang="ru-R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7D6325B0-35BC-B300-F37D-80B9649A6B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0975"/>
            <a:ext cx="8335963" cy="6283325"/>
          </a:xfrm>
        </p:spPr>
        <p:txBody>
          <a:bodyPr/>
          <a:lstStyle/>
          <a:p>
            <a:pPr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Женщинам, имеющим детей в возрасте до полутора лет, предоставляются – помимо перерыва для отдыха и питания – дополнительные перерывы для кормления ребенка (детей) не реже чем через каждые три часа непрерывной работы продолжительностью не менее 30 минут каждый.</a:t>
            </a:r>
          </a:p>
          <a:p>
            <a:pPr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При наличии у работающей женщины двух и более детей в возрасте до полутора лет продолжительность перерыва для кормления устанавливается не менее одного часа (ст. 258 ТК РФ). По заявлению женщины перерывы для кормления ребенка (детей) присоединяются к перерыву для отдыха и питания либо в суммированном виде переносятся как на начало, так и на конец рабочего дня (рабочей смены) с соответствующим его (ее) сокращением. Эти перерывы включаются в рабочее время и оплачиваются в размере среднего заработка.</a:t>
            </a:r>
          </a:p>
          <a:p>
            <a:pPr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Отпуска по беременности и родам предоставляются женщинам согласно ст. 255 ТК РФ.</a:t>
            </a:r>
          </a:p>
          <a:p>
            <a:pPr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Женщинам по их заявлению и на основании выданного в установленном порядке листка нетрудоспособности предоставляются отпуска по беременности и родам продолжительностью 70 (в случае многоплодной беременности – 84) календарных дней до родов и 70 (в случае осложненных родов - 86, при рождении двух или более детей – 110) календарных дней после родов с выплатой пособия по государственному социальному страхованию в установленном федеральными законами размере.</a:t>
            </a:r>
          </a:p>
          <a:p>
            <a:pPr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По заявлению женщины ей предоставляется отпуск по уходу за ребенком до достижения им возраста трех лет. Этот отпуск может быть использован – полностью или по частям – отцом ребенка, другим родственником или опекуном, фактически осуществляющим уход за ребенком.</a:t>
            </a:r>
          </a:p>
        </p:txBody>
      </p:sp>
      <p:sp>
        <p:nvSpPr>
          <p:cNvPr id="41987" name="Номер слайда 3">
            <a:extLst>
              <a:ext uri="{FF2B5EF4-FFF2-40B4-BE49-F238E27FC236}">
                <a16:creationId xmlns:a16="http://schemas.microsoft.com/office/drawing/2014/main" id="{A8A330C6-801A-4C58-B181-EFCE1FE020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F08FBEEE-DFFE-A04C-9846-F2A62BF21CE0}" type="slidenum">
              <a:rPr lang="ru-RU" altLang="ru-RU" sz="12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ru-RU" altLang="ru-R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66EEBC34-A040-77E7-527C-EB7B76EE2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12725"/>
            <a:ext cx="8229600" cy="6251575"/>
          </a:xfrm>
        </p:spPr>
        <p:txBody>
          <a:bodyPr/>
          <a:lstStyle/>
          <a:p>
            <a:pPr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По заявлению женщины (указанных выше лиц) в период такого отпуска она вправе работать на условиях неполного рабочего времени или на дому с сохранением права на пособие по государственному социальному страхованию.</a:t>
            </a:r>
          </a:p>
          <a:p>
            <a:pPr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Отпуска по уходу за ребенком засчитываются в общий и непрерывный трудовой стаж, а также в стаж работы по специальности (за исключением случаев досрочного назначения трудовой пенсии по старости).</a:t>
            </a:r>
          </a:p>
          <a:p>
            <a:pPr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Статьей 263 предусмотрен порядок предоставления дополнительных отпусков без сохранения заработной платы лицам, осуществляющим уход за детьми.</a:t>
            </a:r>
          </a:p>
          <a:p>
            <a:pPr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Работнику, имеющему двух или более детей в возрасте до четырнадцати лет, работнику, имеющему ребенка-инвалида в возрасте до восемнадцати лет, одинокой матери, воспитывающей ребенка в возрасте до четырнадцати лет, отцу, воспитывающему ребенка в возрасте до четырнадцати лет без матери, коллективным договором могут устанавливаться ежегодные дополнительные отпуска без сохранения заработной платы в удобное для них время продолжительностью до 14 календарных дней. Указанный отпуск по письменному заявлению работника может быть присоединен к ежегодному оплачиваемому отпуску или использован отдельно полностью либо по частям. Перенесение этого отпуска на следующий рабочий год не допускается.</a:t>
            </a:r>
          </a:p>
          <a:p>
            <a:pPr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Согласно ст. 262 ТК РФ одному из родителей (опекуну, попечителю) для ухода за детьми-инвалидами и инвалидами с детства до достижения ими возраста восемнадцати лет по его письменному заявлению предоставляются четыре дополнительных оплачиваемых выходных дня в месяц, которые могут быть использованы одним из указанных лиц либо разделены ими между собой.</a:t>
            </a:r>
          </a:p>
          <a:p>
            <a:pPr>
              <a:buFont typeface="Wingdings" pitchFamily="2" charset="2"/>
              <a:buNone/>
              <a:defRPr/>
            </a:pPr>
            <a:endParaRPr lang="ru-RU" dirty="0"/>
          </a:p>
        </p:txBody>
      </p:sp>
      <p:sp>
        <p:nvSpPr>
          <p:cNvPr id="43011" name="Номер слайда 3">
            <a:extLst>
              <a:ext uri="{FF2B5EF4-FFF2-40B4-BE49-F238E27FC236}">
                <a16:creationId xmlns:a16="http://schemas.microsoft.com/office/drawing/2014/main" id="{A8EA632F-15E5-758D-246A-375D988FE4C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46C49E0C-7850-B54F-8B2B-0BB9F0E9BB1D}" type="slidenum">
              <a:rPr lang="ru-RU" altLang="ru-RU" sz="12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ru-RU" altLang="ru-R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9A34BF63-F54C-541E-9FA1-1D4B099758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4475"/>
            <a:ext cx="8229600" cy="6219825"/>
          </a:xfrm>
        </p:spPr>
        <p:txBody>
          <a:bodyPr/>
          <a:lstStyle/>
          <a:p>
            <a:pPr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Женщинам, работающим в сельской местности, может предоставляться (по их письменному заявлению) один дополнительный выходной день в месяц без сохранения заработной платы.</a:t>
            </a:r>
          </a:p>
          <a:p>
            <a:pPr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Статьей 261 ТК РФ предоставлены гарантии беременным женщинам и женщинам, имеющим детей, при расторжении с ними трудового договора по инициативе работодателя.</a:t>
            </a:r>
          </a:p>
          <a:p>
            <a:pPr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Расторжение трудового договора по инициативе работодателя с беременными женщинами не допускается, за исключением случаев ликвидации организации.</a:t>
            </a:r>
          </a:p>
          <a:p>
            <a:pPr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В ряде других статей ТК РФ также предусмотрены особенности регулирования труда женщин и иных лиц, исполняющих семейные обязанности:</a:t>
            </a:r>
          </a:p>
          <a:p>
            <a:pPr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– согласно ст. 64 «Гарантии при заключении трудового договора» запрещается отказывать в заключение трудового договора женщинам по мотивам, связанным с беременностью или наличием детей;</a:t>
            </a:r>
          </a:p>
          <a:p>
            <a:pPr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– в соответствии со ст. 70 «Испытание при приеме на работу» для беременных женщин испытание при приеме на работу не устанавливается;</a:t>
            </a:r>
          </a:p>
          <a:p>
            <a:pPr>
              <a:defRPr/>
            </a:pPr>
            <a:r>
              <a:rPr lang="ru-RU" sz="1600" dirty="0">
                <a:latin typeface="Arial" pitchFamily="34" charset="0"/>
                <a:cs typeface="Arial" pitchFamily="34" charset="0"/>
              </a:rPr>
              <a:t>– в соответствии со ст. 93 «Неполное рабочее время» работодатель обязан устанавливать неполный рабочий день или неполную рабочую неделю по просьбе беременной женщины, одного из родителей (опекуна, попечителя), имеющего ребенка в возрасте до 14 лет (ребенка-инвалида в возрасте до 18 лет), а также лица, осуществляющего уход за больным членом семьи в соответствии с медицинским заключением и другие.</a:t>
            </a:r>
          </a:p>
          <a:p>
            <a:pPr>
              <a:defRPr/>
            </a:pP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None/>
              <a:defRPr/>
            </a:pP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4035" name="Номер слайда 3">
            <a:extLst>
              <a:ext uri="{FF2B5EF4-FFF2-40B4-BE49-F238E27FC236}">
                <a16:creationId xmlns:a16="http://schemas.microsoft.com/office/drawing/2014/main" id="{B31991C5-00DB-85EB-9E04-09E7C287C91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72189BF6-2087-0B47-AD53-2A17E544040D}" type="slidenum">
              <a:rPr lang="ru-RU" altLang="ru-RU" sz="12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ru-RU" altLang="ru-RU" sz="12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>
            <a:extLst>
              <a:ext uri="{FF2B5EF4-FFF2-40B4-BE49-F238E27FC236}">
                <a16:creationId xmlns:a16="http://schemas.microsoft.com/office/drawing/2014/main" id="{9C8FF219-1073-E42B-F435-E1BD07260F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69925"/>
            <a:ext cx="8324850" cy="5561013"/>
          </a:xfrm>
        </p:spPr>
        <p:txBody>
          <a:bodyPr/>
          <a:lstStyle/>
          <a:p>
            <a:pPr>
              <a:defRPr/>
            </a:pPr>
            <a:r>
              <a:rPr lang="ru-RU" sz="1800" dirty="0">
                <a:latin typeface="Arial" pitchFamily="34" charset="0"/>
                <a:cs typeface="Arial" pitchFamily="34" charset="0"/>
              </a:rPr>
              <a:t>В соответствии со ст. 298, 319, 320 вводятся дополнительные особенности регулирования труда женщин (одного из родителей) для работ вахтовым методом и в районах Крайнего Севера и приравненных к ним местностях.</a:t>
            </a:r>
          </a:p>
          <a:p>
            <a:pPr>
              <a:defRPr/>
            </a:pPr>
            <a:r>
              <a:rPr lang="ru-RU" sz="1800" dirty="0">
                <a:effectLst/>
                <a:latin typeface="Arial" pitchFamily="34" charset="0"/>
                <a:cs typeface="Arial" pitchFamily="34" charset="0"/>
              </a:rPr>
              <a:t>Приказ Министерства труда и социальной защиты РФ от 14 сентября 2021 г. № 629н «Об утверждении предельно допустимых норм нагрузок для женщин при подъеме и перемещении тяжестей вручную».</a:t>
            </a:r>
          </a:p>
        </p:txBody>
      </p:sp>
      <p:sp>
        <p:nvSpPr>
          <p:cNvPr id="45059" name="Номер слайда 3">
            <a:extLst>
              <a:ext uri="{FF2B5EF4-FFF2-40B4-BE49-F238E27FC236}">
                <a16:creationId xmlns:a16="http://schemas.microsoft.com/office/drawing/2014/main" id="{D4192EDD-A867-D5EA-45EB-AC75C66CC9C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AD5D542-9D9C-E048-95E0-8F7A819D3D50}" type="slidenum">
              <a:rPr lang="ru-RU" altLang="ru-RU" sz="1200">
                <a:latin typeface="Arial" panose="020B060402020202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ru-RU" altLang="ru-RU" sz="1200">
              <a:latin typeface="Arial" panose="020B0604020202020204" pitchFamily="34" charset="0"/>
            </a:endParaRPr>
          </a:p>
        </p:txBody>
      </p:sp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id="{F902E1D2-A8E7-EDD8-911D-A78A3EE3C001}"/>
              </a:ext>
            </a:extLst>
          </p:cNvPr>
          <p:cNvGraphicFramePr>
            <a:graphicFrameLocks noGrp="1"/>
          </p:cNvGraphicFramePr>
          <p:nvPr/>
        </p:nvGraphicFramePr>
        <p:xfrm>
          <a:off x="585788" y="2894013"/>
          <a:ext cx="8324850" cy="38877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622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256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8482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Характер работы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Предельно допустимая масса груза (включая массу тары и упаковки)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42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Подъем и перемещение тяжестей при чередовании с другой работой (до 2 раз в час)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 кг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655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Подъем и перемещение тяжестей постоянно в течение рабочей смены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кг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542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Суммарная масса грузов, перемещаемых в течение каждого часа рабочего дня (смены), не должна превышать: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271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 рабочей поверхности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350 кг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71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 пола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175 кг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712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Разовый подъем тяжестей (без перемещения)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 кг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6551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При перемещении грузов на тележках или в контейнерах прилагаемое усилие не должно превышать 10 кгс.</a:t>
                      </a:r>
                      <a:endParaRPr lang="ru-RU" sz="14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5088" name="Rectangle 4">
            <a:extLst>
              <a:ext uri="{FF2B5EF4-FFF2-40B4-BE49-F238E27FC236}">
                <a16:creationId xmlns:a16="http://schemas.microsoft.com/office/drawing/2014/main" id="{554297F4-0600-D4AB-9529-335B0B3C4BD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5788" y="3078163"/>
            <a:ext cx="105346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Скругленный прямоугольник 7">
            <a:extLst>
              <a:ext uri="{FF2B5EF4-FFF2-40B4-BE49-F238E27FC236}">
                <a16:creationId xmlns:a16="http://schemas.microsoft.com/office/drawing/2014/main" id="{5268C1B7-728F-B04C-F967-FBDEC0F212C3}"/>
              </a:ext>
            </a:extLst>
          </p:cNvPr>
          <p:cNvSpPr/>
          <p:nvPr/>
        </p:nvSpPr>
        <p:spPr>
          <a:xfrm>
            <a:off x="395288" y="1484313"/>
            <a:ext cx="8424862" cy="649287"/>
          </a:xfrm>
          <a:prstGeom prst="roundRect">
            <a:avLst/>
          </a:prstGeom>
          <a:solidFill>
            <a:srgbClr val="FFC000"/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285AA5"/>
                </a:solidFill>
                <a:latin typeface="Arial Narrow" pitchFamily="34" charset="0"/>
              </a:rPr>
              <a:t>Работа в опасных условиях труда </a:t>
            </a:r>
            <a:r>
              <a:rPr lang="ru-RU" b="1" dirty="0">
                <a:solidFill>
                  <a:srgbClr val="285AA5"/>
                </a:solidFill>
                <a:latin typeface="Arial Narrow" pitchFamily="34" charset="0"/>
              </a:rPr>
              <a:t>ЗАПРЕЩЕНА</a:t>
            </a:r>
          </a:p>
        </p:txBody>
      </p:sp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id="{D8FDAB16-8855-1D76-6E8F-15DFFFF2B613}"/>
              </a:ext>
            </a:extLst>
          </p:cNvPr>
          <p:cNvSpPr/>
          <p:nvPr/>
        </p:nvSpPr>
        <p:spPr>
          <a:xfrm>
            <a:off x="8137525" y="1565275"/>
            <a:ext cx="863600" cy="504825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bg1"/>
                </a:solidFill>
                <a:latin typeface="Arial Narrow" pitchFamily="34" charset="0"/>
              </a:rPr>
              <a:t>НОВОЕ!</a:t>
            </a:r>
          </a:p>
        </p:txBody>
      </p:sp>
      <p:sp>
        <p:nvSpPr>
          <p:cNvPr id="11" name="Стрелка вниз 10">
            <a:extLst>
              <a:ext uri="{FF2B5EF4-FFF2-40B4-BE49-F238E27FC236}">
                <a16:creationId xmlns:a16="http://schemas.microsoft.com/office/drawing/2014/main" id="{5BAB89C2-B4C2-4A66-D862-C2ABFC28D234}"/>
              </a:ext>
            </a:extLst>
          </p:cNvPr>
          <p:cNvSpPr/>
          <p:nvPr/>
        </p:nvSpPr>
        <p:spPr>
          <a:xfrm>
            <a:off x="395288" y="2133600"/>
            <a:ext cx="8424862" cy="1511300"/>
          </a:xfrm>
          <a:prstGeom prst="downArrow">
            <a:avLst/>
          </a:prstGeom>
          <a:solidFill>
            <a:srgbClr val="FFFF00"/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rgbClr val="285A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Работодатель </a:t>
            </a:r>
            <a:r>
              <a:rPr lang="ru-RU" sz="1400" b="1" dirty="0">
                <a:solidFill>
                  <a:srgbClr val="285A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обязан приостановить работы </a:t>
            </a:r>
            <a:r>
              <a:rPr lang="ru-RU" sz="1400" dirty="0">
                <a:solidFill>
                  <a:srgbClr val="285A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 рабочих местах, если по результатам спецоценки на этих рабочих местах условия труда будут отнесены к </a:t>
            </a:r>
            <a:r>
              <a:rPr lang="ru-RU" sz="1400" b="1" dirty="0">
                <a:solidFill>
                  <a:srgbClr val="285A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sz="1400" dirty="0">
                <a:solidFill>
                  <a:srgbClr val="285A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solidFill>
                  <a:srgbClr val="285A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опасному классу </a:t>
            </a:r>
            <a:r>
              <a:rPr lang="ru-RU" sz="1400" dirty="0">
                <a:solidFill>
                  <a:srgbClr val="285AA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условий труда</a:t>
            </a:r>
          </a:p>
        </p:txBody>
      </p:sp>
      <p:sp>
        <p:nvSpPr>
          <p:cNvPr id="12" name="Скругленный прямоугольник 11">
            <a:extLst>
              <a:ext uri="{FF2B5EF4-FFF2-40B4-BE49-F238E27FC236}">
                <a16:creationId xmlns:a16="http://schemas.microsoft.com/office/drawing/2014/main" id="{C23E0ABB-BF07-1A8B-5663-21EE6F903431}"/>
              </a:ext>
            </a:extLst>
          </p:cNvPr>
          <p:cNvSpPr/>
          <p:nvPr/>
        </p:nvSpPr>
        <p:spPr>
          <a:xfrm>
            <a:off x="6335713" y="3292475"/>
            <a:ext cx="2700337" cy="936625"/>
          </a:xfrm>
          <a:prstGeom prst="round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b="1" dirty="0">
                <a:solidFill>
                  <a:schemeClr val="tx1"/>
                </a:solidFill>
                <a:latin typeface="Arial Narrow" pitchFamily="34" charset="0"/>
              </a:rPr>
              <a:t>Исключение – работа по устранению чрезвычайных ситуаций, отдельные виды деятельности по перечню устанавливаемому Правительством Российской Федерации </a:t>
            </a:r>
          </a:p>
        </p:txBody>
      </p:sp>
      <p:sp>
        <p:nvSpPr>
          <p:cNvPr id="50182" name="Номер слайда 5">
            <a:extLst>
              <a:ext uri="{FF2B5EF4-FFF2-40B4-BE49-F238E27FC236}">
                <a16:creationId xmlns:a16="http://schemas.microsoft.com/office/drawing/2014/main" id="{69F03149-3B65-6EF7-358E-5F26CD12E64D}"/>
              </a:ext>
            </a:extLst>
          </p:cNvPr>
          <p:cNvSpPr txBox="1">
            <a:spLocks/>
          </p:cNvSpPr>
          <p:nvPr/>
        </p:nvSpPr>
        <p:spPr bwMode="auto">
          <a:xfrm>
            <a:off x="6804025" y="630872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E811C69E-0DDF-6D4A-9F84-8CA800522E8C}" type="slidenum">
              <a:rPr lang="ru-RU" altLang="ru-RU" sz="2000" b="1">
                <a:solidFill>
                  <a:srgbClr val="595959"/>
                </a:solidFill>
                <a:latin typeface="Arial Narrow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ru-RU" altLang="ru-RU" sz="2000" b="1">
              <a:solidFill>
                <a:srgbClr val="595959"/>
              </a:solidFill>
              <a:latin typeface="Arial Narrow" panose="020B0604020202020204" pitchFamily="34" charset="0"/>
            </a:endParaRPr>
          </a:p>
        </p:txBody>
      </p:sp>
      <p:sp>
        <p:nvSpPr>
          <p:cNvPr id="19" name="Скругленный прямоугольник 18">
            <a:extLst>
              <a:ext uri="{FF2B5EF4-FFF2-40B4-BE49-F238E27FC236}">
                <a16:creationId xmlns:a16="http://schemas.microsoft.com/office/drawing/2014/main" id="{3ABDCCE6-7DED-C0F4-964A-AD0FB4EF1EC7}"/>
              </a:ext>
            </a:extLst>
          </p:cNvPr>
          <p:cNvSpPr/>
          <p:nvPr/>
        </p:nvSpPr>
        <p:spPr>
          <a:xfrm>
            <a:off x="539750" y="582613"/>
            <a:ext cx="8208963" cy="50482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latin typeface="Arial Narrow" pitchFamily="34" charset="0"/>
              </a:rPr>
              <a:t>Статья 214.1 Запрет на работу в опасных условиях труда   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2AED679B-5D51-491E-2CDC-D4050DE8532C}"/>
              </a:ext>
            </a:extLst>
          </p:cNvPr>
          <p:cNvSpPr/>
          <p:nvPr/>
        </p:nvSpPr>
        <p:spPr>
          <a:xfrm>
            <a:off x="539750" y="4221163"/>
            <a:ext cx="2087563" cy="863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Arial Narrow" pitchFamily="34" charset="0"/>
              </a:rPr>
              <a:t>Направляется в  территориальный орган </a:t>
            </a:r>
            <a:r>
              <a:rPr lang="ru-RU" sz="1600" dirty="0" err="1">
                <a:latin typeface="Arial Narrow" pitchFamily="34" charset="0"/>
              </a:rPr>
              <a:t>Роструда</a:t>
            </a:r>
            <a:r>
              <a:rPr lang="ru-RU" sz="1600" dirty="0">
                <a:latin typeface="Arial Narrow" pitchFamily="34" charset="0"/>
              </a:rPr>
              <a:t> 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FD7E6FBA-BF95-10B5-665A-9CC31999B59F}"/>
              </a:ext>
            </a:extLst>
          </p:cNvPr>
          <p:cNvSpPr/>
          <p:nvPr/>
        </p:nvSpPr>
        <p:spPr>
          <a:xfrm>
            <a:off x="3348038" y="4221163"/>
            <a:ext cx="2663825" cy="863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Arial Narrow" pitchFamily="34" charset="0"/>
              </a:rPr>
              <a:t>План мероприятий  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dirty="0">
                <a:solidFill>
                  <a:schemeClr val="tx1"/>
                </a:solidFill>
                <a:latin typeface="Arial Narrow" pitchFamily="34" charset="0"/>
              </a:rPr>
              <a:t>(с учетом мнения профсоюза)</a:t>
            </a:r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D7AB9753-3902-8E2E-A3FF-F03688BB467E}"/>
              </a:ext>
            </a:extLst>
          </p:cNvPr>
          <p:cNvSpPr/>
          <p:nvPr/>
        </p:nvSpPr>
        <p:spPr>
          <a:xfrm>
            <a:off x="3203575" y="5445125"/>
            <a:ext cx="2881313" cy="863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Arial Narrow" pitchFamily="34" charset="0"/>
              </a:rPr>
              <a:t>Устранение оснований, послуживших установлению 4 класса условий труда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4FFE422C-4948-E3FB-FDFC-9622F256BB50}"/>
              </a:ext>
            </a:extLst>
          </p:cNvPr>
          <p:cNvSpPr/>
          <p:nvPr/>
        </p:nvSpPr>
        <p:spPr>
          <a:xfrm>
            <a:off x="6732588" y="5589588"/>
            <a:ext cx="2016125" cy="6477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Arial Narrow" pitchFamily="34" charset="0"/>
              </a:rPr>
              <a:t>Возобновление деятельности</a:t>
            </a:r>
          </a:p>
        </p:txBody>
      </p:sp>
      <p:cxnSp>
        <p:nvCxnSpPr>
          <p:cNvPr id="25" name="Прямая со стрелкой 24">
            <a:extLst>
              <a:ext uri="{FF2B5EF4-FFF2-40B4-BE49-F238E27FC236}">
                <a16:creationId xmlns:a16="http://schemas.microsoft.com/office/drawing/2014/main" id="{F2D47147-7B44-A087-DE91-2568E54F3D44}"/>
              </a:ext>
            </a:extLst>
          </p:cNvPr>
          <p:cNvCxnSpPr>
            <a:stCxn id="21" idx="1"/>
            <a:endCxn id="0" idx="3"/>
          </p:cNvCxnSpPr>
          <p:nvPr/>
        </p:nvCxnSpPr>
        <p:spPr>
          <a:xfrm flipH="1">
            <a:off x="2627313" y="4652963"/>
            <a:ext cx="720725" cy="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>
            <a:extLst>
              <a:ext uri="{FF2B5EF4-FFF2-40B4-BE49-F238E27FC236}">
                <a16:creationId xmlns:a16="http://schemas.microsoft.com/office/drawing/2014/main" id="{ECC57C3C-6808-BA11-04EC-BB5A6761FE27}"/>
              </a:ext>
            </a:extLst>
          </p:cNvPr>
          <p:cNvCxnSpPr/>
          <p:nvPr/>
        </p:nvCxnSpPr>
        <p:spPr>
          <a:xfrm>
            <a:off x="4716463" y="5084763"/>
            <a:ext cx="0" cy="36036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>
            <a:extLst>
              <a:ext uri="{FF2B5EF4-FFF2-40B4-BE49-F238E27FC236}">
                <a16:creationId xmlns:a16="http://schemas.microsoft.com/office/drawing/2014/main" id="{7C6F1719-D3A0-9BE5-7A68-21E20CC1546B}"/>
              </a:ext>
            </a:extLst>
          </p:cNvPr>
          <p:cNvCxnSpPr/>
          <p:nvPr/>
        </p:nvCxnSpPr>
        <p:spPr>
          <a:xfrm>
            <a:off x="7667625" y="5229225"/>
            <a:ext cx="0" cy="360363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5E6570E3-B3AD-8AA5-7529-5C4D657E7F0D}"/>
              </a:ext>
            </a:extLst>
          </p:cNvPr>
          <p:cNvSpPr/>
          <p:nvPr/>
        </p:nvSpPr>
        <p:spPr>
          <a:xfrm>
            <a:off x="539750" y="5373688"/>
            <a:ext cx="2087563" cy="863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latin typeface="Arial Narrow" pitchFamily="34" charset="0"/>
              </a:rPr>
              <a:t>Используется при планировании надзорных мероприятий</a:t>
            </a:r>
          </a:p>
        </p:txBody>
      </p:sp>
      <p:cxnSp>
        <p:nvCxnSpPr>
          <p:cNvPr id="31" name="Прямая со стрелкой 30">
            <a:extLst>
              <a:ext uri="{FF2B5EF4-FFF2-40B4-BE49-F238E27FC236}">
                <a16:creationId xmlns:a16="http://schemas.microsoft.com/office/drawing/2014/main" id="{67CCF247-F920-2056-4D9C-363D00405F4B}"/>
              </a:ext>
            </a:extLst>
          </p:cNvPr>
          <p:cNvCxnSpPr>
            <a:stCxn id="0" idx="2"/>
            <a:endCxn id="26" idx="0"/>
          </p:cNvCxnSpPr>
          <p:nvPr/>
        </p:nvCxnSpPr>
        <p:spPr>
          <a:xfrm>
            <a:off x="1584325" y="5084763"/>
            <a:ext cx="0" cy="288925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id="{3A18286F-928F-2129-3F5B-E2DBEB2FC173}"/>
              </a:ext>
            </a:extLst>
          </p:cNvPr>
          <p:cNvSpPr/>
          <p:nvPr/>
        </p:nvSpPr>
        <p:spPr>
          <a:xfrm>
            <a:off x="6804025" y="4365625"/>
            <a:ext cx="1765300" cy="8636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latin typeface="Arial Narrow" pitchFamily="34" charset="0"/>
              </a:rPr>
              <a:t>Внеплановая специальная оценка условий труда</a:t>
            </a:r>
          </a:p>
        </p:txBody>
      </p:sp>
      <p:cxnSp>
        <p:nvCxnSpPr>
          <p:cNvPr id="43" name="Соединительная линия уступом 42">
            <a:extLst>
              <a:ext uri="{FF2B5EF4-FFF2-40B4-BE49-F238E27FC236}">
                <a16:creationId xmlns:a16="http://schemas.microsoft.com/office/drawing/2014/main" id="{41F908C6-238B-0C03-E0B8-7C930C5516FE}"/>
              </a:ext>
            </a:extLst>
          </p:cNvPr>
          <p:cNvCxnSpPr>
            <a:stCxn id="0" idx="3"/>
            <a:endCxn id="35" idx="1"/>
          </p:cNvCxnSpPr>
          <p:nvPr/>
        </p:nvCxnSpPr>
        <p:spPr>
          <a:xfrm flipV="1">
            <a:off x="6084888" y="4797425"/>
            <a:ext cx="719137" cy="1079500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CA6E7A33-516E-EAEC-C175-A24E8C8B2503}"/>
              </a:ext>
            </a:extLst>
          </p:cNvPr>
          <p:cNvSpPr/>
          <p:nvPr/>
        </p:nvSpPr>
        <p:spPr>
          <a:xfrm>
            <a:off x="322263" y="195263"/>
            <a:ext cx="8569325" cy="287337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  <a:latin typeface="Arial Narrow" pitchFamily="34" charset="0"/>
                <a:cs typeface="Times New Roman" pitchFamily="18" charset="0"/>
              </a:rPr>
              <a:t>Х Раздел «Охрана труда» 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30325682-BD32-1A34-87F9-9C63BA73908B}"/>
              </a:ext>
            </a:extLst>
          </p:cNvPr>
          <p:cNvSpPr/>
          <p:nvPr/>
        </p:nvSpPr>
        <p:spPr>
          <a:xfrm>
            <a:off x="468313" y="1628775"/>
            <a:ext cx="8424862" cy="1223963"/>
          </a:xfrm>
          <a:prstGeom prst="rect">
            <a:avLst/>
          </a:prstGeom>
          <a:solidFill>
            <a:schemeClr val="bg2">
              <a:lumMod val="50000"/>
              <a:lumOff val="50000"/>
            </a:schemeClr>
          </a:solidFill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chemeClr val="tx2"/>
                </a:solidFill>
                <a:latin typeface="Arial Narrow" pitchFamily="34" charset="0"/>
              </a:rPr>
              <a:t>Устанавливается ПРАВО каждого работника на получение информации: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dirty="0">
                <a:solidFill>
                  <a:schemeClr val="tx2"/>
                </a:solidFill>
                <a:latin typeface="Arial Narrow" pitchFamily="34" charset="0"/>
              </a:rPr>
              <a:t> об условиях труда на его рабочем месте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dirty="0">
                <a:solidFill>
                  <a:schemeClr val="tx2"/>
                </a:solidFill>
                <a:latin typeface="Arial Narrow" pitchFamily="34" charset="0"/>
              </a:rPr>
              <a:t> о существующем профессиональном риске и его уровне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ru-RU" dirty="0">
                <a:solidFill>
                  <a:schemeClr val="tx2"/>
                </a:solidFill>
                <a:latin typeface="Arial Narrow" pitchFamily="34" charset="0"/>
              </a:rPr>
              <a:t> о мерах по защите от воздействия вредных и (или) опасных производственных факторов</a:t>
            </a:r>
          </a:p>
        </p:txBody>
      </p:sp>
      <p:sp>
        <p:nvSpPr>
          <p:cNvPr id="52227" name="Номер слайда 5">
            <a:extLst>
              <a:ext uri="{FF2B5EF4-FFF2-40B4-BE49-F238E27FC236}">
                <a16:creationId xmlns:a16="http://schemas.microsoft.com/office/drawing/2014/main" id="{899B0F6C-503B-9D4D-8F85-8BED84D6CDBA}"/>
              </a:ext>
            </a:extLst>
          </p:cNvPr>
          <p:cNvSpPr txBox="1">
            <a:spLocks/>
          </p:cNvSpPr>
          <p:nvPr/>
        </p:nvSpPr>
        <p:spPr bwMode="auto">
          <a:xfrm>
            <a:off x="6804025" y="6308725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anose="02020404030301010803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anose="02020404030301010803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anose="02020404030301010803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anose="02020404030301010803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4AC8BBEB-EF30-FE41-8D01-C85D46AAD2DB}" type="slidenum">
              <a:rPr lang="ru-RU" altLang="ru-RU" sz="2000" b="1">
                <a:solidFill>
                  <a:srgbClr val="595959"/>
                </a:solidFill>
                <a:latin typeface="Arial Narrow" panose="020B0604020202020204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ru-RU" altLang="ru-RU" sz="2000" b="1">
              <a:solidFill>
                <a:srgbClr val="595959"/>
              </a:solidFill>
              <a:latin typeface="Arial Narrow" panose="020B0604020202020204" pitchFamily="34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D0C6D903-6E70-1E55-E6BB-1B19B11A84E4}"/>
              </a:ext>
            </a:extLst>
          </p:cNvPr>
          <p:cNvSpPr/>
          <p:nvPr/>
        </p:nvSpPr>
        <p:spPr>
          <a:xfrm>
            <a:off x="323850" y="188913"/>
            <a:ext cx="8569325" cy="36036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chemeClr val="bg1"/>
                </a:solidFill>
                <a:latin typeface="Arial Narrow" pitchFamily="34" charset="0"/>
                <a:cs typeface="Times New Roman" pitchFamily="18" charset="0"/>
              </a:rPr>
              <a:t>Новая редакция Х раздела «Охрана труда»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19" name="Скругленный прямоугольник 18">
            <a:extLst>
              <a:ext uri="{FF2B5EF4-FFF2-40B4-BE49-F238E27FC236}">
                <a16:creationId xmlns:a16="http://schemas.microsoft.com/office/drawing/2014/main" id="{C5ED1542-9A2A-14F3-F7E0-72492BD3F4A0}"/>
              </a:ext>
            </a:extLst>
          </p:cNvPr>
          <p:cNvSpPr/>
          <p:nvPr/>
        </p:nvSpPr>
        <p:spPr>
          <a:xfrm>
            <a:off x="539750" y="981075"/>
            <a:ext cx="8208963" cy="5032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>
                <a:solidFill>
                  <a:schemeClr val="tx1"/>
                </a:solidFill>
                <a:latin typeface="Arial Narrow" pitchFamily="34" charset="0"/>
              </a:rPr>
              <a:t>Статья 216.2. Право работника на получение информации об условиях и охране труда   </a:t>
            </a: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8B523A2D-051D-9E13-1901-852606A52367}"/>
              </a:ext>
            </a:extLst>
          </p:cNvPr>
          <p:cNvSpPr/>
          <p:nvPr/>
        </p:nvSpPr>
        <p:spPr>
          <a:xfrm>
            <a:off x="323850" y="3429000"/>
            <a:ext cx="2087563" cy="10080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Arial Narrow" pitchFamily="34" charset="0"/>
              </a:rPr>
              <a:t>Информация должна быть актуальной и достоверной</a:t>
            </a: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F065B282-DC11-3121-E07C-28BA97980C6A}"/>
              </a:ext>
            </a:extLst>
          </p:cNvPr>
          <p:cNvSpPr/>
          <p:nvPr/>
        </p:nvSpPr>
        <p:spPr>
          <a:xfrm>
            <a:off x="1366838" y="5084763"/>
            <a:ext cx="6483350" cy="86518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400" b="1" dirty="0">
                <a:solidFill>
                  <a:schemeClr val="tx1"/>
                </a:solidFill>
                <a:latin typeface="Arial Narrow" pitchFamily="34" charset="0"/>
              </a:rPr>
              <a:t>Формы (способы) и требования  к размещению информационных  материалов  устанавливаются Минтрудом России</a:t>
            </a: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7D270868-6EF0-C24F-9F2A-471964823C82}"/>
              </a:ext>
            </a:extLst>
          </p:cNvPr>
          <p:cNvSpPr/>
          <p:nvPr/>
        </p:nvSpPr>
        <p:spPr>
          <a:xfrm>
            <a:off x="2843213" y="3429000"/>
            <a:ext cx="3384550" cy="12239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Arial Narrow" pitchFamily="34" charset="0"/>
              </a:rPr>
              <a:t>Если установлен 4 класс условий труда (опасные), необходимо </a:t>
            </a:r>
            <a:r>
              <a:rPr lang="ru-RU" sz="1600" b="1" dirty="0">
                <a:latin typeface="Arial Narrow" pitchFamily="34" charset="0"/>
              </a:rPr>
              <a:t>незамедлительно проинформировать об этом работника</a:t>
            </a: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F17A6AA4-69E9-941C-3400-E7D816F8639A}"/>
              </a:ext>
            </a:extLst>
          </p:cNvPr>
          <p:cNvSpPr/>
          <p:nvPr/>
        </p:nvSpPr>
        <p:spPr>
          <a:xfrm>
            <a:off x="6659563" y="3500438"/>
            <a:ext cx="2089150" cy="9366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latin typeface="Arial Narrow" pitchFamily="34" charset="0"/>
              </a:rPr>
              <a:t>Обязанность работодателя</a:t>
            </a:r>
          </a:p>
        </p:txBody>
      </p:sp>
      <p:sp>
        <p:nvSpPr>
          <p:cNvPr id="30" name="Стрелка вправо 29">
            <a:extLst>
              <a:ext uri="{FF2B5EF4-FFF2-40B4-BE49-F238E27FC236}">
                <a16:creationId xmlns:a16="http://schemas.microsoft.com/office/drawing/2014/main" id="{11799001-B58E-E7CD-BC05-96412F74D4EE}"/>
              </a:ext>
            </a:extLst>
          </p:cNvPr>
          <p:cNvSpPr/>
          <p:nvPr/>
        </p:nvSpPr>
        <p:spPr>
          <a:xfrm rot="18971810">
            <a:off x="1317625" y="2884488"/>
            <a:ext cx="473075" cy="431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1" name="Стрелка вправо 30">
            <a:extLst>
              <a:ext uri="{FF2B5EF4-FFF2-40B4-BE49-F238E27FC236}">
                <a16:creationId xmlns:a16="http://schemas.microsoft.com/office/drawing/2014/main" id="{83B05977-ED0E-9036-3408-9ACAEFCACC91}"/>
              </a:ext>
            </a:extLst>
          </p:cNvPr>
          <p:cNvSpPr/>
          <p:nvPr/>
        </p:nvSpPr>
        <p:spPr>
          <a:xfrm rot="13441587">
            <a:off x="7388225" y="2965450"/>
            <a:ext cx="496888" cy="431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3" name="Стрелка вниз 32">
            <a:extLst>
              <a:ext uri="{FF2B5EF4-FFF2-40B4-BE49-F238E27FC236}">
                <a16:creationId xmlns:a16="http://schemas.microsoft.com/office/drawing/2014/main" id="{DA634D7F-63AD-4BE3-3AF4-5233016002D1}"/>
              </a:ext>
            </a:extLst>
          </p:cNvPr>
          <p:cNvSpPr/>
          <p:nvPr/>
        </p:nvSpPr>
        <p:spPr>
          <a:xfrm>
            <a:off x="4284663" y="2997200"/>
            <a:ext cx="431800" cy="3603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чение">
  <a:themeElements>
    <a:clrScheme name="Течение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Течение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7133</TotalTime>
  <Words>1486</Words>
  <Application>Microsoft Macintosh PowerPoint</Application>
  <PresentationFormat>Экран (4:3)</PresentationFormat>
  <Paragraphs>89</Paragraphs>
  <Slides>12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Wingdings</vt:lpstr>
      <vt:lpstr>Arial</vt:lpstr>
      <vt:lpstr>Garamond</vt:lpstr>
      <vt:lpstr>Arial Narrow</vt:lpstr>
      <vt:lpstr>Течение</vt:lpstr>
      <vt:lpstr>Трудовая деятельность по Трудовому кодексу РФ  Милюхин Кирилл Владимирович,  кандидат философских наук, доцент</vt:lpstr>
      <vt:lpstr>Охрана труда женщин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Благодарю за внимание</vt:lpstr>
    </vt:vector>
  </TitlesOfParts>
  <Company>11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Обучение по охране труда</dc:title>
  <dc:creator>1</dc:creator>
  <cp:lastModifiedBy>Pavel</cp:lastModifiedBy>
  <cp:revision>436</cp:revision>
  <dcterms:created xsi:type="dcterms:W3CDTF">2007-10-29T11:41:50Z</dcterms:created>
  <dcterms:modified xsi:type="dcterms:W3CDTF">2024-04-17T10:47:21Z</dcterms:modified>
</cp:coreProperties>
</file>